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4" r:id="rId2"/>
    <p:sldId id="267" r:id="rId3"/>
    <p:sldId id="266" r:id="rId4"/>
    <p:sldId id="274" r:id="rId5"/>
    <p:sldId id="277" r:id="rId6"/>
    <p:sldId id="280" r:id="rId7"/>
    <p:sldId id="278" r:id="rId8"/>
    <p:sldId id="279" r:id="rId9"/>
    <p:sldId id="283" r:id="rId10"/>
    <p:sldId id="284" r:id="rId11"/>
    <p:sldId id="285" r:id="rId12"/>
    <p:sldId id="288" r:id="rId13"/>
    <p:sldId id="293" r:id="rId14"/>
    <p:sldId id="289" r:id="rId15"/>
    <p:sldId id="295" r:id="rId16"/>
    <p:sldId id="296" r:id="rId17"/>
    <p:sldId id="290" r:id="rId18"/>
    <p:sldId id="292" r:id="rId19"/>
    <p:sldId id="294" r:id="rId20"/>
    <p:sldId id="25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7434" autoAdjust="0"/>
  </p:normalViewPr>
  <p:slideViewPr>
    <p:cSldViewPr snapToGrid="0">
      <p:cViewPr varScale="1">
        <p:scale>
          <a:sx n="156" d="100"/>
          <a:sy n="156" d="100"/>
        </p:scale>
        <p:origin x="34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8D436-1FCD-4033-8B85-C442AEE67D3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C800-DEA3-4CD1-A670-84C8BE95A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0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Short text</a:t>
            </a:r>
            <a:r>
              <a:rPr lang="ko-KR" altLang="en-US" dirty="0"/>
              <a:t>에서도 작동함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4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그래도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7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NimbusRomNo9L-Regu"/>
              </a:rPr>
              <a:t>Words are closest to documents they best represent and similar documents are close together.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자세히 </a:t>
            </a:r>
            <a:r>
              <a:rPr lang="ko-KR" altLang="en-US" dirty="0" err="1"/>
              <a:t>설명ㄴㄴ</a:t>
            </a:r>
            <a:r>
              <a:rPr lang="ko-KR" altLang="en-US" dirty="0"/>
              <a:t> 하다가 해 진다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7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HDBSCAN</a:t>
            </a:r>
            <a:r>
              <a:rPr lang="ko-KR" altLang="en-US" dirty="0"/>
              <a:t>은 군집 수 </a:t>
            </a:r>
            <a:r>
              <a:rPr lang="ko-KR" altLang="en-US" dirty="0" err="1"/>
              <a:t>정해줘야함</a:t>
            </a:r>
            <a:r>
              <a:rPr lang="en-US" altLang="ko-KR" dirty="0"/>
              <a:t>. Minimum 15 works fine. Larger value? </a:t>
            </a:r>
            <a:r>
              <a:rPr lang="en-US" altLang="ko-KR" dirty="0">
                <a:sym typeface="Wingdings" panose="05000000000000000000" pitchFamily="2" charset="2"/>
              </a:rPr>
              <a:t> merging unrelated topics..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9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Short text</a:t>
            </a:r>
            <a:r>
              <a:rPr lang="ko-KR" altLang="en-US" dirty="0"/>
              <a:t>에서도 작동함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3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많은데라</a:t>
            </a:r>
            <a:r>
              <a:rPr lang="ko-KR" altLang="en-US" dirty="0"/>
              <a:t> 선택했는데 </a:t>
            </a:r>
            <a:r>
              <a:rPr lang="ko-KR" altLang="en-US" dirty="0" err="1"/>
              <a:t>ㅠㅡㅠ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C800-DEA3-4CD1-A670-84C8BE95A3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0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7D7E-9CD7-42D9-8A68-995B602BA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793453-F482-4CDE-A61D-AA3E9761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BA3A9-0CA3-4FF1-BDC8-B423E1AB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927B7-6439-4FC2-9528-810ECEDB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1BA88-A194-4C94-90DE-956A078D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7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78267-6F4B-40C6-98BE-6A1F1A6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7E5F5-FA73-42B6-985E-A6D974DA5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51A1C-EE32-4046-A79F-8D17110A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81694-662B-4AA7-9733-40046538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520E0-FFFF-464E-B6A5-EDC0A933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8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07DC4A-D59C-4023-BCDF-063A138CB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1B1B1-A98C-47D2-BC0D-4D31ED0C6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765C4-3979-4E1C-BEB0-79339BB3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33378-2D02-48AA-A5CD-9B38C248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73A30-503B-4990-80FD-F5716E49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59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645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ABCDC-06CA-4546-8FD0-4D56BCF9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78B7B-958C-4623-BD8B-DE3D83A0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2FD29-9696-422C-88BA-9292DF4F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3DD17-4DF8-4A1E-85BA-6C5BC4CC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5BAB6-EB22-463C-9B42-BD316D01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8BFAB-C52A-410C-B8A1-AA252633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8FC1A-E834-4CEE-859F-73501E69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7F160-38C4-4621-BF3F-217504FE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07051-ED59-41ED-9541-7E51E48D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FC9EC-C943-4A50-9EFC-CAD66C43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0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CDC6C-4848-4F31-B2DF-2BDF242A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2FD4E-BA44-46A2-B5B2-F64C4AB76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EE874-5346-45B2-B027-5E62B7CA7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1A465-88AB-46BF-BB3C-5D4A72F6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77897-CD22-4967-B896-5E3D871E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370538-99E4-47B1-A9FA-F4A5910E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09FA7-4470-40AC-AEE3-9E78B110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764A2-382D-4049-89E4-C504497E5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E3F99C-1224-44B7-A1FC-64A2576FE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A4F44C-1FB0-4FD5-973F-11DA4BAF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D61B2E-122F-4A78-AE22-91AC0997C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D005FA-799F-430B-8360-7ECE6913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3F6952-0B7C-4A9A-9632-7DDCCAAB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BB2501-D7E3-439C-BC7C-D09CD828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0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D45F4-00F9-44D1-9B94-DDF17652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39B59-2049-4109-BFAD-7877EB48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0708C6-6704-4D5F-8B0E-767D0F35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10B35B-C045-41EF-95F3-2D63C16F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4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E3D182-9678-4966-B288-67D27CCF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B1364-56B6-4CAE-8E46-0F14B6E6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A6C27-BB62-4B0B-A738-A42E3AD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F77EF-A55D-4FDB-9249-55F3D342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C1E37-E044-4B3E-9829-10722EBE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08A121-D276-4800-908A-53645701B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E81F3-6027-4B4E-8BB8-4B652853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4D9F4-8A3A-4635-9069-E98AD1BD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B9C74E-B0AA-4ED6-831E-3B019494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CB0E9-3F4F-4CD2-850B-A69CD654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3F3A08-9C54-42ED-BDEA-E12F4BC5A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12D6A-D6B2-410D-B7F4-36703C9BC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E4F74-6525-4A5A-8281-305E2613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48E93-89DC-4364-8D4C-102F2E30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100586-494B-48A1-805A-D06BEF91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46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DB6F4B-F82F-4529-B81B-16A1D561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BC9C7-F4E9-4D41-9701-CFB842AE3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D3D59-1F87-4924-B689-EEFE1EEA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A0089-7DD3-4CE7-8D3F-7898CB26089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6CEEE-CC23-4A18-B7FC-D65246EA6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EC281-6432-4936-8ED6-A385A8C0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CE8B-3C38-43D5-83D5-B789BAA02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6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2719060" y="2567547"/>
            <a:ext cx="7473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TOP2VEC: DISTRIBUTED REPRESENTATIONS OF TOPICS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EECCD-4974-453B-8CEA-4127F66B7657}"/>
              </a:ext>
            </a:extLst>
          </p:cNvPr>
          <p:cNvSpPr txBox="1"/>
          <p:nvPr/>
        </p:nvSpPr>
        <p:spPr>
          <a:xfrm>
            <a:off x="1792468" y="5290000"/>
            <a:ext cx="279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+mj-lt"/>
              </a:rPr>
              <a:t>Dimo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j-lt"/>
              </a:rPr>
              <a:t>Angelov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19 Aug 2020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arXiv:2008.09470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7756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Topic Vector </a:t>
            </a:r>
            <a:r>
              <a:rPr lang="ko-KR" altLang="en-US" b="1" dirty="0"/>
              <a:t>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65470-35BC-4BC3-85D0-587BF1FAFE1D}"/>
              </a:ext>
            </a:extLst>
          </p:cNvPr>
          <p:cNvSpPr txBox="1"/>
          <p:nvPr/>
        </p:nvSpPr>
        <p:spPr>
          <a:xfrm>
            <a:off x="3314700" y="5682648"/>
            <a:ext cx="626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보라색</a:t>
            </a:r>
            <a:r>
              <a:rPr lang="en-US" altLang="ko-KR" dirty="0"/>
              <a:t>(document</a:t>
            </a:r>
            <a:r>
              <a:rPr lang="ko-KR" altLang="en-US" dirty="0"/>
              <a:t> </a:t>
            </a:r>
            <a:r>
              <a:rPr lang="en-US" altLang="ko-KR" dirty="0"/>
              <a:t>vector)</a:t>
            </a:r>
            <a:r>
              <a:rPr lang="ko-KR" altLang="en-US" dirty="0"/>
              <a:t>가지고 </a:t>
            </a:r>
            <a:r>
              <a:rPr lang="en-US" altLang="ko-KR" dirty="0"/>
              <a:t>Topic Vector</a:t>
            </a:r>
            <a:r>
              <a:rPr lang="ko-KR" altLang="en-US" dirty="0"/>
              <a:t>를 산출함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빨강 점은 </a:t>
            </a:r>
            <a:r>
              <a:rPr lang="en-US" altLang="ko-KR" dirty="0"/>
              <a:t>Outlier.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5F342-1085-489E-B2A1-628C9055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20" t="28611" r="26719" b="30278"/>
          <a:stretch/>
        </p:blipFill>
        <p:spPr>
          <a:xfrm>
            <a:off x="2596362" y="1800645"/>
            <a:ext cx="5842787" cy="37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Topic Vector </a:t>
            </a:r>
            <a:r>
              <a:rPr lang="ko-KR" altLang="en-US" b="1" dirty="0"/>
              <a:t>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65470-35BC-4BC3-85D0-587BF1FAFE1D}"/>
              </a:ext>
            </a:extLst>
          </p:cNvPr>
          <p:cNvSpPr txBox="1"/>
          <p:nvPr/>
        </p:nvSpPr>
        <p:spPr>
          <a:xfrm>
            <a:off x="3314700" y="5682648"/>
            <a:ext cx="626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Centroid</a:t>
            </a:r>
            <a:r>
              <a:rPr lang="en-US" altLang="ko-KR" dirty="0"/>
              <a:t> or </a:t>
            </a:r>
            <a:r>
              <a:rPr lang="en-US" altLang="ko-KR" b="1" dirty="0"/>
              <a:t>Vector mean</a:t>
            </a:r>
            <a:r>
              <a:rPr lang="ko-KR" altLang="en-US" dirty="0"/>
              <a:t>을 </a:t>
            </a:r>
            <a:r>
              <a:rPr lang="en-US" altLang="ko-KR" dirty="0"/>
              <a:t>Topic Vector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8A4159-84B9-4CE4-BD60-02C034396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85" t="38513" r="7076" b="40974"/>
          <a:stretch/>
        </p:blipFill>
        <p:spPr>
          <a:xfrm>
            <a:off x="4285000" y="1985572"/>
            <a:ext cx="3375958" cy="3375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EA01A-702C-4B22-B3F0-3468086A6335}"/>
              </a:ext>
            </a:extLst>
          </p:cNvPr>
          <p:cNvSpPr txBox="1"/>
          <p:nvPr/>
        </p:nvSpPr>
        <p:spPr>
          <a:xfrm>
            <a:off x="3314700" y="6003769"/>
            <a:ext cx="131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‘</a:t>
            </a:r>
            <a:r>
              <a:rPr lang="ko-KR" altLang="en-US" dirty="0"/>
              <a:t>무게중심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8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</a:t>
            </a:r>
            <a:r>
              <a:rPr lang="en-US" altLang="ko-KR" sz="1800" b="1" dirty="0"/>
              <a:t>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800100" y="979964"/>
            <a:ext cx="1016508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Topic Vector </a:t>
            </a:r>
            <a:r>
              <a:rPr lang="ko-KR" altLang="en-US" b="1" dirty="0"/>
              <a:t>의미를 주변 </a:t>
            </a:r>
            <a:r>
              <a:rPr lang="en-US" altLang="ko-KR" b="1" dirty="0"/>
              <a:t>Word Vector</a:t>
            </a:r>
            <a:r>
              <a:rPr lang="ko-KR" altLang="en-US" b="1" dirty="0"/>
              <a:t>로</a:t>
            </a:r>
            <a:r>
              <a:rPr lang="en-US" altLang="ko-KR" b="1" dirty="0"/>
              <a:t> </a:t>
            </a:r>
            <a:r>
              <a:rPr lang="ko-KR" altLang="en-US" b="1" dirty="0"/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65470-35BC-4BC3-85D0-587BF1FAFE1D}"/>
              </a:ext>
            </a:extLst>
          </p:cNvPr>
          <p:cNvSpPr txBox="1"/>
          <p:nvPr/>
        </p:nvSpPr>
        <p:spPr>
          <a:xfrm>
            <a:off x="3314700" y="5682648"/>
            <a:ext cx="6269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Topic Vector</a:t>
            </a:r>
            <a:r>
              <a:rPr lang="ko-KR" altLang="en-US" dirty="0"/>
              <a:t>의 뜻은 그 주변 </a:t>
            </a:r>
            <a:r>
              <a:rPr lang="en-US" altLang="ko-KR" dirty="0"/>
              <a:t>Word Vector</a:t>
            </a:r>
            <a:r>
              <a:rPr lang="ko-KR" altLang="en-US" dirty="0"/>
              <a:t>로 결정됨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ym typeface="Wingdings" panose="05000000000000000000" pitchFamily="2" charset="2"/>
              </a:rPr>
              <a:t>Top2Vec </a:t>
            </a:r>
            <a:r>
              <a:rPr lang="ko-KR" altLang="en-US" b="1" dirty="0">
                <a:sym typeface="Wingdings" panose="05000000000000000000" pitchFamily="2" charset="2"/>
              </a:rPr>
              <a:t>완성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779C1B-45EE-43C7-B436-B772C7BAF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79" t="22091" r="26875" b="38148"/>
          <a:stretch/>
        </p:blipFill>
        <p:spPr>
          <a:xfrm>
            <a:off x="2691764" y="1657783"/>
            <a:ext cx="6109335" cy="37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</a:t>
            </a:r>
            <a:r>
              <a:rPr lang="en-US" altLang="ko-KR" sz="1800" b="1" dirty="0"/>
              <a:t>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800100" y="979964"/>
            <a:ext cx="1016508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News data</a:t>
            </a:r>
            <a:r>
              <a:rPr lang="ko-KR" altLang="en-US" b="1" dirty="0"/>
              <a:t>를 활용한 </a:t>
            </a:r>
            <a:r>
              <a:rPr lang="en-US" altLang="ko-KR" b="1" dirty="0"/>
              <a:t>Top2Vec </a:t>
            </a:r>
            <a:r>
              <a:rPr lang="ko-KR" altLang="en-US" b="1" dirty="0"/>
              <a:t>시각화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50D8E-5C7E-4577-8F49-3D6A09A5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t="26255" r="23374" b="6544"/>
          <a:stretch/>
        </p:blipFill>
        <p:spPr>
          <a:xfrm>
            <a:off x="3212702" y="1800646"/>
            <a:ext cx="5151010" cy="45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384071" y="3192901"/>
            <a:ext cx="2499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III. </a:t>
            </a:r>
            <a:r>
              <a:rPr lang="ko-KR" altLang="en-US" sz="3200" b="1" dirty="0">
                <a:solidFill>
                  <a:schemeClr val="bg1"/>
                </a:solidFill>
              </a:rPr>
              <a:t>실    습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404391" y="2964301"/>
            <a:ext cx="4669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IV. </a:t>
            </a:r>
            <a:r>
              <a:rPr lang="ko-KR" altLang="en-US" sz="3200" b="1" dirty="0">
                <a:solidFill>
                  <a:schemeClr val="bg1"/>
                </a:solidFill>
              </a:rPr>
              <a:t>한    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1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476250" y="159283"/>
            <a:ext cx="110394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IV. </a:t>
            </a:r>
            <a:r>
              <a:rPr lang="ko-KR" altLang="en-US" sz="1800" b="1" dirty="0"/>
              <a:t>한계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의문</a:t>
            </a:r>
            <a:endParaRPr lang="en-US" altLang="ko-KR" sz="1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CCCBCD-0908-4046-BFED-31F18105D8A2}"/>
              </a:ext>
            </a:extLst>
          </p:cNvPr>
          <p:cNvSpPr txBox="1"/>
          <p:nvPr/>
        </p:nvSpPr>
        <p:spPr>
          <a:xfrm>
            <a:off x="1978042" y="1886923"/>
            <a:ext cx="7798060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Minimum Topic </a:t>
            </a:r>
            <a:r>
              <a:rPr lang="ko-KR" altLang="en-US" b="1" dirty="0"/>
              <a:t>수는 직접 </a:t>
            </a:r>
            <a:r>
              <a:rPr lang="ko-KR" altLang="en-US" b="1" dirty="0" err="1"/>
              <a:t>지정해주어야함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 필요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중간에 군집화 </a:t>
            </a:r>
            <a:r>
              <a:rPr lang="en-US" altLang="ko-KR" dirty="0"/>
              <a:t>– HDBSCAN</a:t>
            </a:r>
            <a:r>
              <a:rPr lang="ko-KR" altLang="en-US" dirty="0"/>
              <a:t>이 들어가는데</a:t>
            </a:r>
            <a:r>
              <a:rPr lang="en-US" altLang="ko-KR" dirty="0"/>
              <a:t>, </a:t>
            </a:r>
            <a:r>
              <a:rPr lang="ko-KR" altLang="en-US" dirty="0"/>
              <a:t>이 알고리즘에서는 </a:t>
            </a:r>
            <a:r>
              <a:rPr lang="en-US" altLang="ko-KR" dirty="0" err="1"/>
              <a:t>min_topic</a:t>
            </a:r>
            <a:r>
              <a:rPr lang="en-US" altLang="ko-KR" dirty="0"/>
              <a:t> </a:t>
            </a:r>
            <a:r>
              <a:rPr lang="ko-KR" altLang="en-US" dirty="0"/>
              <a:t>수를 </a:t>
            </a:r>
            <a:r>
              <a:rPr lang="ko-KR" altLang="en-US" dirty="0" err="1"/>
              <a:t>지정해주어야함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en-US" altLang="ko-KR" b="1" dirty="0" err="1"/>
              <a:t>Stopwords</a:t>
            </a:r>
            <a:r>
              <a:rPr lang="en-US" altLang="ko-KR" b="1" dirty="0"/>
              <a:t> </a:t>
            </a:r>
            <a:r>
              <a:rPr lang="ko-KR" altLang="en-US" b="1" dirty="0"/>
              <a:t>제거 관련 의문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Stopwords</a:t>
            </a:r>
            <a:r>
              <a:rPr lang="en-US" altLang="ko-KR" dirty="0"/>
              <a:t> </a:t>
            </a:r>
            <a:r>
              <a:rPr lang="ko-KR" altLang="en-US" dirty="0"/>
              <a:t>제거할</a:t>
            </a:r>
            <a:r>
              <a:rPr lang="ko-KR" altLang="en-US" b="1" dirty="0"/>
              <a:t> </a:t>
            </a:r>
            <a:r>
              <a:rPr lang="ko-KR" altLang="en-US" dirty="0"/>
              <a:t>필요가 없다고 했는데</a:t>
            </a:r>
            <a:r>
              <a:rPr lang="en-US" altLang="ko-KR" dirty="0"/>
              <a:t>, HDBSCAN – Topic Vector </a:t>
            </a:r>
            <a:r>
              <a:rPr lang="ko-KR" altLang="en-US" dirty="0"/>
              <a:t>추출로 이어지는 알고리즘에서 의문</a:t>
            </a:r>
            <a:r>
              <a:rPr lang="en-US" altLang="ko-KR" dirty="0"/>
              <a:t>. Outlier Documents </a:t>
            </a:r>
            <a:r>
              <a:rPr lang="ko-KR" altLang="en-US" dirty="0"/>
              <a:t>들이 얼마나 </a:t>
            </a:r>
            <a:r>
              <a:rPr lang="en-US" altLang="ko-KR" dirty="0" err="1"/>
              <a:t>Stopwords</a:t>
            </a:r>
            <a:r>
              <a:rPr lang="ko-KR" altLang="en-US" dirty="0"/>
              <a:t>를 많이 포함하는지</a:t>
            </a:r>
            <a:r>
              <a:rPr lang="en-US" altLang="ko-KR" dirty="0"/>
              <a:t>, </a:t>
            </a:r>
            <a:r>
              <a:rPr lang="ko-KR" altLang="en-US" dirty="0"/>
              <a:t>본 논문에서 본 데이터셋 외에 다른 데이터에서도 잘 적용될지는 의문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60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404391" y="2964301"/>
            <a:ext cx="4669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IV. </a:t>
            </a:r>
            <a:r>
              <a:rPr lang="ko-KR" altLang="en-US" sz="3200" b="1" dirty="0">
                <a:solidFill>
                  <a:schemeClr val="bg1"/>
                </a:solidFill>
              </a:rPr>
              <a:t>프로젝트에 적용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8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61950" y="159283"/>
            <a:ext cx="114966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057275" y="47625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IV.</a:t>
            </a:r>
            <a:r>
              <a:rPr lang="ko-KR" altLang="en-US" b="1" dirty="0"/>
              <a:t> 프로젝트에 적용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762000" y="979964"/>
            <a:ext cx="107632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40D696-0B73-4AEF-9919-934CD7F2AA4C}"/>
              </a:ext>
            </a:extLst>
          </p:cNvPr>
          <p:cNvSpPr txBox="1"/>
          <p:nvPr/>
        </p:nvSpPr>
        <p:spPr>
          <a:xfrm>
            <a:off x="1169987" y="917927"/>
            <a:ext cx="10355263" cy="571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Data </a:t>
            </a:r>
            <a:r>
              <a:rPr lang="ko-KR" altLang="en-US" b="1" dirty="0"/>
              <a:t>수집 </a:t>
            </a:r>
            <a:r>
              <a:rPr lang="en-US" altLang="ko-KR" b="1" dirty="0"/>
              <a:t>(</a:t>
            </a:r>
            <a:r>
              <a:rPr lang="ko-KR" altLang="en-US" b="1" dirty="0"/>
              <a:t>완료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Source: 82 Cook.40~50</a:t>
            </a:r>
            <a:r>
              <a:rPr lang="ko-KR" altLang="en-US" dirty="0"/>
              <a:t>대 이상의 주부분들이 자주 접속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살림</a:t>
            </a:r>
            <a:r>
              <a:rPr lang="en-US" altLang="ko-KR" dirty="0"/>
              <a:t> 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살림 자랑</a:t>
            </a:r>
            <a:r>
              <a:rPr lang="en-US" altLang="ko-KR" dirty="0"/>
              <a:t>(?), </a:t>
            </a:r>
            <a:r>
              <a:rPr lang="ko-KR" altLang="en-US" dirty="0"/>
              <a:t>홈 </a:t>
            </a:r>
            <a:r>
              <a:rPr lang="ko-KR" altLang="en-US" dirty="0" err="1"/>
              <a:t>데코</a:t>
            </a:r>
            <a:r>
              <a:rPr lang="ko-KR" altLang="en-US" dirty="0"/>
              <a:t> 게시판에서 약 </a:t>
            </a:r>
            <a:r>
              <a:rPr lang="en-US" altLang="ko-KR" dirty="0"/>
              <a:t>5</a:t>
            </a:r>
            <a:r>
              <a:rPr lang="ko-KR" altLang="en-US" dirty="0"/>
              <a:t>만 레코드 수집 완료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+</a:t>
            </a:r>
            <a:r>
              <a:rPr lang="ko-KR" altLang="en-US" dirty="0"/>
              <a:t>형태소 분석까지 완료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b="1" dirty="0"/>
              <a:t>2. Pain Point </a:t>
            </a:r>
            <a:r>
              <a:rPr lang="ko-KR" altLang="en-US" b="1" dirty="0"/>
              <a:t>발견</a:t>
            </a:r>
            <a:endParaRPr lang="en-US" altLang="ko-KR" b="1" dirty="0"/>
          </a:p>
          <a:p>
            <a:endParaRPr lang="en-US" altLang="ko-KR" b="1" dirty="0"/>
          </a:p>
          <a:p>
            <a:pPr marL="800100" lvl="1" indent="-342900">
              <a:buAutoNum type="alphaLcPeriod"/>
            </a:pP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부정이 </a:t>
            </a:r>
            <a:r>
              <a:rPr lang="en-US" altLang="ko-KR" dirty="0"/>
              <a:t>Labeling</a:t>
            </a:r>
            <a:r>
              <a:rPr lang="ko-KR" altLang="en-US" dirty="0"/>
              <a:t>된 </a:t>
            </a:r>
            <a:r>
              <a:rPr lang="en-US" altLang="ko-KR" dirty="0"/>
              <a:t>Dataset</a:t>
            </a:r>
            <a:r>
              <a:rPr lang="ko-KR" altLang="en-US" dirty="0"/>
              <a:t>을 구하여 감성 분석기 생성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ko-BERT</a:t>
            </a:r>
            <a:r>
              <a:rPr lang="ko-KR" altLang="en-US" dirty="0"/>
              <a:t>를 활용하여 </a:t>
            </a:r>
            <a:r>
              <a:rPr lang="en-US" altLang="ko-KR" dirty="0"/>
              <a:t>Fine-Tuning. – Dataset</a:t>
            </a:r>
            <a:r>
              <a:rPr lang="ko-KR" altLang="en-US" dirty="0"/>
              <a:t>은</a:t>
            </a:r>
            <a:r>
              <a:rPr lang="en-US" altLang="ko-KR" dirty="0"/>
              <a:t>? Lexicon</a:t>
            </a:r>
            <a:r>
              <a:rPr lang="ko-KR" altLang="en-US" dirty="0"/>
              <a:t>이 낫나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      b. </a:t>
            </a:r>
            <a:r>
              <a:rPr lang="ko-KR" altLang="en-US" dirty="0"/>
              <a:t>감성 분석기에서 추출된 부정 </a:t>
            </a:r>
            <a:r>
              <a:rPr lang="en-US" altLang="ko-KR" dirty="0"/>
              <a:t>Document, Sentence</a:t>
            </a:r>
            <a:r>
              <a:rPr lang="ko-KR" altLang="en-US" dirty="0"/>
              <a:t>들을 모아  토픽 모델링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b="1" dirty="0"/>
              <a:t>Top2Vec</a:t>
            </a:r>
            <a:r>
              <a:rPr lang="ko-KR" altLang="en-US" dirty="0"/>
              <a:t>을 활용하여 문서</a:t>
            </a:r>
            <a:r>
              <a:rPr lang="en-US" altLang="ko-KR" dirty="0"/>
              <a:t>-</a:t>
            </a:r>
            <a:r>
              <a:rPr lang="ko-KR" altLang="en-US" dirty="0"/>
              <a:t>문장</a:t>
            </a:r>
            <a:r>
              <a:rPr lang="en-US" altLang="ko-KR" dirty="0"/>
              <a:t>-</a:t>
            </a:r>
            <a:r>
              <a:rPr lang="ko-KR" altLang="en-US" dirty="0"/>
              <a:t>단어 간 유기적 연결 형성한 토픽 모델링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부정적인 감정을 가진 토픽 인지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    c. Topic</a:t>
            </a:r>
            <a:r>
              <a:rPr lang="ko-KR" altLang="en-US" dirty="0"/>
              <a:t>이 담긴 </a:t>
            </a:r>
            <a:r>
              <a:rPr lang="en-US" altLang="ko-KR" dirty="0"/>
              <a:t>Sentence </a:t>
            </a:r>
            <a:r>
              <a:rPr lang="ko-KR" altLang="en-US" dirty="0"/>
              <a:t>감성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부정적인 해당 토픽의 </a:t>
            </a:r>
            <a:r>
              <a:rPr lang="en-US" altLang="ko-KR" dirty="0"/>
              <a:t>Document, Sentence</a:t>
            </a:r>
            <a:r>
              <a:rPr lang="ko-KR" altLang="en-US" dirty="0"/>
              <a:t>로 돌아가서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 해당 토픽의 어떤 </a:t>
            </a:r>
            <a:r>
              <a:rPr lang="en-US" altLang="ko-KR" dirty="0"/>
              <a:t>Aspect</a:t>
            </a:r>
            <a:r>
              <a:rPr lang="ko-KR" altLang="en-US" dirty="0"/>
              <a:t>가 문제인지 분석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05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61950" y="159283"/>
            <a:ext cx="114966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1057275" y="47625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IV.</a:t>
            </a:r>
            <a:r>
              <a:rPr lang="ko-KR" altLang="en-US" b="1" dirty="0"/>
              <a:t> 프로젝트에 적용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762000" y="979964"/>
            <a:ext cx="107632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40D696-0B73-4AEF-9919-934CD7F2AA4C}"/>
              </a:ext>
            </a:extLst>
          </p:cNvPr>
          <p:cNvSpPr txBox="1"/>
          <p:nvPr/>
        </p:nvSpPr>
        <p:spPr>
          <a:xfrm>
            <a:off x="762000" y="1527416"/>
            <a:ext cx="924242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Aspect Based Sentiment Analysis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해당 텍스트의 </a:t>
            </a:r>
            <a:r>
              <a:rPr lang="en-US" altLang="ko-KR" dirty="0"/>
              <a:t>Aspect </a:t>
            </a:r>
            <a:r>
              <a:rPr lang="ko-KR" altLang="en-US" dirty="0"/>
              <a:t>별 감성 점수를 파악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Aspect </a:t>
            </a:r>
            <a:r>
              <a:rPr lang="ko-KR" altLang="en-US" dirty="0"/>
              <a:t>점수가 가장 높은 </a:t>
            </a:r>
            <a:r>
              <a:rPr lang="en-US" altLang="ko-KR" dirty="0"/>
              <a:t>Topic</a:t>
            </a:r>
            <a:r>
              <a:rPr lang="ko-KR" altLang="en-US" dirty="0"/>
              <a:t>을 가장 중요한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개선점으로 선정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Aspect </a:t>
            </a:r>
            <a:r>
              <a:rPr lang="ko-KR" altLang="en-US" dirty="0"/>
              <a:t>점수 선정은 언급 수</a:t>
            </a:r>
            <a:r>
              <a:rPr lang="en-US" altLang="ko-KR" dirty="0"/>
              <a:t>, </a:t>
            </a:r>
            <a:r>
              <a:rPr lang="ko-KR" altLang="en-US" dirty="0"/>
              <a:t>조회수 등으로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가중치 부여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감성 </a:t>
            </a:r>
            <a:r>
              <a:rPr lang="en-US" altLang="ko-KR" dirty="0"/>
              <a:t>– </a:t>
            </a:r>
            <a:r>
              <a:rPr lang="ko-KR" altLang="en-US" dirty="0"/>
              <a:t>부정으로 나타난 </a:t>
            </a:r>
            <a:r>
              <a:rPr lang="en-US" altLang="ko-KR" dirty="0"/>
              <a:t>Aspect</a:t>
            </a:r>
            <a:r>
              <a:rPr lang="ko-KR" altLang="en-US" dirty="0"/>
              <a:t>에 집중하여 분석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EFED35-9790-4D41-B42D-1D5A45489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8" r="392"/>
          <a:stretch/>
        </p:blipFill>
        <p:spPr bwMode="auto">
          <a:xfrm>
            <a:off x="664083" y="4914210"/>
            <a:ext cx="8253984" cy="14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1EED62-3CD2-4E85-B447-8927B8EC9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83" t="14290" r="22812" b="31035"/>
          <a:stretch/>
        </p:blipFill>
        <p:spPr>
          <a:xfrm>
            <a:off x="6003211" y="1114347"/>
            <a:ext cx="5522039" cy="40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71476" y="159283"/>
            <a:ext cx="1143952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67D967-2269-4D89-AAB4-5F09C07E5E99}"/>
              </a:ext>
            </a:extLst>
          </p:cNvPr>
          <p:cNvSpPr txBox="1"/>
          <p:nvPr/>
        </p:nvSpPr>
        <p:spPr>
          <a:xfrm>
            <a:off x="1596963" y="1403332"/>
            <a:ext cx="5790955" cy="330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2. Model Description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3. </a:t>
            </a:r>
            <a:r>
              <a:rPr lang="ko-KR" altLang="en-US" sz="3600" b="1" dirty="0"/>
              <a:t>실습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/>
              <a:t>4. </a:t>
            </a:r>
            <a:r>
              <a:rPr lang="ko-KR" altLang="en-US" sz="3600" b="1" dirty="0"/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27590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275BD7-0753-49FE-B968-E2167ADFEF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3349" r="1837" b="3349"/>
          <a:stretch/>
        </p:blipFill>
        <p:spPr>
          <a:xfrm>
            <a:off x="2286000" y="0"/>
            <a:ext cx="990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504B2A-3DF4-4313-A7A8-1B8E73A91F06}"/>
              </a:ext>
            </a:extLst>
          </p:cNvPr>
          <p:cNvSpPr/>
          <p:nvPr/>
        </p:nvSpPr>
        <p:spPr>
          <a:xfrm>
            <a:off x="-1" y="-1"/>
            <a:ext cx="6581775" cy="68580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DD475-5EA4-4F3D-A9AC-26B34AE24FA6}"/>
              </a:ext>
            </a:extLst>
          </p:cNvPr>
          <p:cNvSpPr/>
          <p:nvPr/>
        </p:nvSpPr>
        <p:spPr>
          <a:xfrm>
            <a:off x="1497617" y="2199531"/>
            <a:ext cx="3646714" cy="202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gradFill>
                  <a:gsLst>
                    <a:gs pos="12281">
                      <a:schemeClr val="bg1"/>
                    </a:gs>
                    <a:gs pos="30000">
                      <a:schemeClr val="bg1"/>
                    </a:gs>
                  </a:gsLst>
                  <a:lin ang="5400000" scaled="1"/>
                </a:gradFill>
                <a:latin typeface="궁서" panose="02030600000101010101" pitchFamily="18" charset="-127"/>
                <a:ea typeface="궁서" panose="02030600000101010101" pitchFamily="18" charset="-127"/>
              </a:rPr>
              <a:t>감사합니다</a:t>
            </a:r>
            <a:r>
              <a:rPr lang="en-US" altLang="ko-KR" sz="4000" dirty="0">
                <a:gradFill>
                  <a:gsLst>
                    <a:gs pos="12281">
                      <a:schemeClr val="bg1"/>
                    </a:gs>
                    <a:gs pos="30000">
                      <a:schemeClr val="bg1"/>
                    </a:gs>
                  </a:gsLst>
                  <a:lin ang="5400000" scaled="1"/>
                </a:gra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 algn="ctr"/>
            <a:endParaRPr lang="en-US" altLang="ko-KR" sz="4000" dirty="0">
              <a:gradFill>
                <a:gsLst>
                  <a:gs pos="12281">
                    <a:schemeClr val="bg1"/>
                  </a:gs>
                  <a:gs pos="30000">
                    <a:schemeClr val="bg1"/>
                  </a:gs>
                </a:gsLst>
                <a:lin ang="5400000" scaled="1"/>
              </a:gra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en-US" altLang="ko-KR" sz="4000" dirty="0">
                <a:gradFill>
                  <a:gsLst>
                    <a:gs pos="12281">
                      <a:schemeClr val="bg1"/>
                    </a:gs>
                    <a:gs pos="30000">
                      <a:schemeClr val="bg1"/>
                    </a:gs>
                  </a:gsLst>
                  <a:lin ang="5400000" scaled="1"/>
                </a:gradFill>
                <a:latin typeface="궁서" panose="02030600000101010101" pitchFamily="18" charset="-127"/>
                <a:ea typeface="궁서" panose="02030600000101010101" pitchFamily="18" charset="-127"/>
              </a:rPr>
              <a:t>Q&amp;A</a:t>
            </a:r>
            <a:endParaRPr lang="ko-KR" altLang="en-US" sz="4000" dirty="0">
              <a:gradFill>
                <a:gsLst>
                  <a:gs pos="12281">
                    <a:schemeClr val="bg1"/>
                  </a:gs>
                  <a:gs pos="30000">
                    <a:schemeClr val="bg1"/>
                  </a:gs>
                </a:gsLst>
                <a:lin ang="5400000" scaled="1"/>
              </a:gra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02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3808836" y="3136612"/>
            <a:ext cx="4574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I. Top2Vec </a:t>
            </a:r>
            <a:r>
              <a:rPr lang="ko-KR" altLang="en-US" sz="3200" b="1" dirty="0">
                <a:solidFill>
                  <a:schemeClr val="bg1"/>
                </a:solidFill>
              </a:rPr>
              <a:t>모델의 핵심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7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476250" y="159283"/>
            <a:ext cx="110394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I. Top2Vec </a:t>
            </a:r>
            <a:r>
              <a:rPr lang="ko-KR" altLang="en-US" sz="1800" b="1" dirty="0"/>
              <a:t>모델의 핵심</a:t>
            </a:r>
            <a:endParaRPr lang="en-US" altLang="ko-KR" sz="1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CCCBCD-0908-4046-BFED-31F18105D8A2}"/>
              </a:ext>
            </a:extLst>
          </p:cNvPr>
          <p:cNvSpPr txBox="1"/>
          <p:nvPr/>
        </p:nvSpPr>
        <p:spPr>
          <a:xfrm>
            <a:off x="2966085" y="1954429"/>
            <a:ext cx="7798060" cy="294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LDA/LSA VS Top2Vec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Number of Topics </a:t>
            </a:r>
            <a:r>
              <a:rPr lang="ko-KR" altLang="en-US" dirty="0"/>
              <a:t>지정 필요 </a:t>
            </a:r>
            <a:r>
              <a:rPr lang="en-US" altLang="ko-KR" dirty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en-US" altLang="ko-KR" dirty="0" err="1"/>
              <a:t>Stopwords</a:t>
            </a:r>
            <a:r>
              <a:rPr lang="en-US" altLang="ko-KR" dirty="0"/>
              <a:t> </a:t>
            </a:r>
            <a:r>
              <a:rPr lang="ko-KR" altLang="en-US" dirty="0"/>
              <a:t>지울</a:t>
            </a:r>
            <a:r>
              <a:rPr lang="en-US" altLang="ko-KR" dirty="0"/>
              <a:t> </a:t>
            </a:r>
            <a:r>
              <a:rPr lang="ko-KR" altLang="en-US" dirty="0"/>
              <a:t>필요 </a:t>
            </a:r>
            <a:r>
              <a:rPr lang="en-US" altLang="ko-KR" dirty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Stemming/lemmatization </a:t>
            </a:r>
            <a:r>
              <a:rPr lang="ko-KR" altLang="en-US" dirty="0"/>
              <a:t>필요</a:t>
            </a:r>
            <a:r>
              <a:rPr lang="en-US" altLang="ko-KR" dirty="0"/>
              <a:t> X (Canadian VS Canada, Big &amp; Large)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4. Topic – document - word </a:t>
            </a:r>
            <a:r>
              <a:rPr lang="ko-KR" altLang="en-US" dirty="0"/>
              <a:t>간 유기적인 관계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Search function </a:t>
            </a:r>
            <a:r>
              <a:rPr lang="ko-KR" altLang="en-US" dirty="0"/>
              <a:t>내장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실습에서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88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EB4C39-FB27-492D-AF7E-8B4A4C985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1" t="22786" r="20307" b="18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56FE-DE94-48FB-B3ED-3A8B6A062724}"/>
              </a:ext>
            </a:extLst>
          </p:cNvPr>
          <p:cNvSpPr txBox="1"/>
          <p:nvPr/>
        </p:nvSpPr>
        <p:spPr>
          <a:xfrm>
            <a:off x="4334541" y="2869051"/>
            <a:ext cx="4669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II. Model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873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1355378" y="159283"/>
            <a:ext cx="9385873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Word Embedding </a:t>
            </a:r>
            <a:r>
              <a:rPr lang="ko-KR" altLang="en-US" b="1" dirty="0"/>
              <a:t>개념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ACB705E-0C28-4C2B-8644-305B88F84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44" t="31398" r="7969" b="30009"/>
          <a:stretch/>
        </p:blipFill>
        <p:spPr>
          <a:xfrm>
            <a:off x="1524971" y="1579856"/>
            <a:ext cx="4192468" cy="2623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0E6D94-9375-49D0-B0E0-85AB5D54AC89}"/>
              </a:ext>
            </a:extLst>
          </p:cNvPr>
          <p:cNvSpPr txBox="1"/>
          <p:nvPr/>
        </p:nvSpPr>
        <p:spPr>
          <a:xfrm>
            <a:off x="3152655" y="107160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MBTI</a:t>
            </a:r>
            <a:endParaRPr lang="ko-KR" alt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C9A7878-D517-4B69-8C86-40E0550EF164}"/>
              </a:ext>
            </a:extLst>
          </p:cNvPr>
          <p:cNvSpPr/>
          <p:nvPr/>
        </p:nvSpPr>
        <p:spPr>
          <a:xfrm>
            <a:off x="5887032" y="2662330"/>
            <a:ext cx="16256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E6CFD-E6FA-4DA5-8C9B-42A4C82E8B3C}"/>
              </a:ext>
            </a:extLst>
          </p:cNvPr>
          <p:cNvSpPr txBox="1"/>
          <p:nvPr/>
        </p:nvSpPr>
        <p:spPr>
          <a:xfrm>
            <a:off x="7597775" y="266233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(75,56,52,60)</a:t>
            </a:r>
            <a:endParaRPr lang="ko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DEDE2F-CB2E-40D7-B539-D99951063070}"/>
              </a:ext>
            </a:extLst>
          </p:cNvPr>
          <p:cNvCxnSpPr/>
          <p:nvPr/>
        </p:nvCxnSpPr>
        <p:spPr>
          <a:xfrm>
            <a:off x="7854950" y="2241550"/>
            <a:ext cx="0" cy="4207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1B5D48-26EB-4D48-8130-403260C94E57}"/>
              </a:ext>
            </a:extLst>
          </p:cNvPr>
          <p:cNvCxnSpPr/>
          <p:nvPr/>
        </p:nvCxnSpPr>
        <p:spPr>
          <a:xfrm>
            <a:off x="8242300" y="2241550"/>
            <a:ext cx="0" cy="4207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28AC07-E691-4672-AF10-9E744F914368}"/>
              </a:ext>
            </a:extLst>
          </p:cNvPr>
          <p:cNvCxnSpPr/>
          <p:nvPr/>
        </p:nvCxnSpPr>
        <p:spPr>
          <a:xfrm>
            <a:off x="8553450" y="2241550"/>
            <a:ext cx="0" cy="4207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DE7DA-53C7-4779-BDE8-C43B84D93FB4}"/>
              </a:ext>
            </a:extLst>
          </p:cNvPr>
          <p:cNvCxnSpPr/>
          <p:nvPr/>
        </p:nvCxnSpPr>
        <p:spPr>
          <a:xfrm>
            <a:off x="8890000" y="2241550"/>
            <a:ext cx="0" cy="4207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D57519-7B1B-4638-9E83-5D36B62AAAA4}"/>
              </a:ext>
            </a:extLst>
          </p:cNvPr>
          <p:cNvSpPr txBox="1"/>
          <p:nvPr/>
        </p:nvSpPr>
        <p:spPr>
          <a:xfrm>
            <a:off x="7521575" y="1846494"/>
            <a:ext cx="252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I/E S/N F/T J/P </a:t>
            </a:r>
            <a:r>
              <a:rPr lang="ko-KR" altLang="en-US" dirty="0"/>
              <a:t>점수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C1008-E0BE-4559-8AA7-3CC79B53A801}"/>
              </a:ext>
            </a:extLst>
          </p:cNvPr>
          <p:cNvSpPr txBox="1"/>
          <p:nvPr/>
        </p:nvSpPr>
        <p:spPr>
          <a:xfrm>
            <a:off x="7597775" y="3136900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차원에 대한 값으로 사람의 성격이 정의됨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A191D-CEC8-4809-B691-81B3FEFBF69E}"/>
              </a:ext>
            </a:extLst>
          </p:cNvPr>
          <p:cNvSpPr txBox="1"/>
          <p:nvPr/>
        </p:nvSpPr>
        <p:spPr>
          <a:xfrm>
            <a:off x="2771655" y="470894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Word Embedding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4BC5A-B0A1-4DAE-B59D-D3E900B697CE}"/>
              </a:ext>
            </a:extLst>
          </p:cNvPr>
          <p:cNvSpPr txBox="1"/>
          <p:nvPr/>
        </p:nvSpPr>
        <p:spPr>
          <a:xfrm>
            <a:off x="1950302" y="5231705"/>
            <a:ext cx="530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NimbusRomNo9L-Regu"/>
              </a:rPr>
              <a:t>Despite their 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NimbusRomNo9L-Regu"/>
              </a:rPr>
              <a:t>popularity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imbusRomNo9L-Regu"/>
              </a:rPr>
              <a:t> they have several weaknesses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9D73F64-C8CC-4414-86C8-304F8650ED32}"/>
              </a:ext>
            </a:extLst>
          </p:cNvPr>
          <p:cNvSpPr/>
          <p:nvPr/>
        </p:nvSpPr>
        <p:spPr>
          <a:xfrm>
            <a:off x="7200900" y="5231705"/>
            <a:ext cx="92512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EADBF-8A3E-46AF-8E07-419355109283}"/>
              </a:ext>
            </a:extLst>
          </p:cNvPr>
          <p:cNvSpPr txBox="1"/>
          <p:nvPr/>
        </p:nvSpPr>
        <p:spPr>
          <a:xfrm>
            <a:off x="8015288" y="5618314"/>
            <a:ext cx="252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벡터 차원에 대한 값으로 </a:t>
            </a:r>
            <a:r>
              <a:rPr lang="en-US" altLang="ko-KR" dirty="0"/>
              <a:t>Word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성격이 정의됨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8B6AC-0D1A-474B-A62D-26670D4F137D}"/>
              </a:ext>
            </a:extLst>
          </p:cNvPr>
          <p:cNvSpPr txBox="1"/>
          <p:nvPr/>
        </p:nvSpPr>
        <p:spPr>
          <a:xfrm>
            <a:off x="8224302" y="4971983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Popularity</a:t>
            </a:r>
            <a:r>
              <a:rPr lang="ko-KR" altLang="en-US" dirty="0"/>
              <a:t>의 뜻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(100,2,1,34)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53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14326" y="159283"/>
            <a:ext cx="11534774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Document/Word Embedding</a:t>
            </a:r>
            <a:r>
              <a:rPr lang="ko-KR" altLang="en-US" b="1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952D9-8B49-46EA-A754-9FF056E97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06" t="18241" r="3468" b="66157"/>
          <a:stretch/>
        </p:blipFill>
        <p:spPr>
          <a:xfrm>
            <a:off x="2584243" y="5075922"/>
            <a:ext cx="1917291" cy="1070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94D5D-9B0D-4497-893F-54D667B82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21" t="33087" r="46868" b="46240"/>
          <a:stretch/>
        </p:blipFill>
        <p:spPr>
          <a:xfrm>
            <a:off x="2323442" y="1891315"/>
            <a:ext cx="2438892" cy="2248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7FBFD4-B495-4C27-8EA4-D4302FC88767}"/>
              </a:ext>
            </a:extLst>
          </p:cNvPr>
          <p:cNvSpPr txBox="1"/>
          <p:nvPr/>
        </p:nvSpPr>
        <p:spPr>
          <a:xfrm>
            <a:off x="2940990" y="1647213"/>
            <a:ext cx="131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Doc2Vec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B5647-AF6B-4EA3-9B60-0AFAC2949E83}"/>
              </a:ext>
            </a:extLst>
          </p:cNvPr>
          <p:cNvSpPr txBox="1"/>
          <p:nvPr/>
        </p:nvSpPr>
        <p:spPr>
          <a:xfrm>
            <a:off x="3011426" y="4529681"/>
            <a:ext cx="131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BERT</a:t>
            </a:r>
            <a:endParaRPr lang="ko-KR" alt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04E84C-66BD-43C5-B513-CE2D3BAFD88E}"/>
              </a:ext>
            </a:extLst>
          </p:cNvPr>
          <p:cNvSpPr/>
          <p:nvPr/>
        </p:nvSpPr>
        <p:spPr>
          <a:xfrm rot="1712399">
            <a:off x="4221685" y="3211776"/>
            <a:ext cx="1326489" cy="202463"/>
          </a:xfrm>
          <a:prstGeom prst="rightArrow">
            <a:avLst>
              <a:gd name="adj1" fmla="val 59951"/>
              <a:gd name="adj2" fmla="val 41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6BE1470-DF0E-43DD-AD26-2A75A5F8D5A0}"/>
              </a:ext>
            </a:extLst>
          </p:cNvPr>
          <p:cNvSpPr/>
          <p:nvPr/>
        </p:nvSpPr>
        <p:spPr>
          <a:xfrm rot="19690895">
            <a:off x="4215813" y="4380529"/>
            <a:ext cx="1326489" cy="202463"/>
          </a:xfrm>
          <a:prstGeom prst="rightArrow">
            <a:avLst>
              <a:gd name="adj1" fmla="val 59951"/>
              <a:gd name="adj2" fmla="val 41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907D6F-3B11-484A-876A-ABA789DDA22F}"/>
              </a:ext>
            </a:extLst>
          </p:cNvPr>
          <p:cNvSpPr txBox="1"/>
          <p:nvPr/>
        </p:nvSpPr>
        <p:spPr>
          <a:xfrm>
            <a:off x="3168101" y="3927943"/>
            <a:ext cx="131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56302F-57D9-4A60-9032-5F4CEA9F4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3" t="14290" r="22812" b="30666"/>
          <a:stretch/>
        </p:blipFill>
        <p:spPr>
          <a:xfrm>
            <a:off x="5627994" y="1744981"/>
            <a:ext cx="5702253" cy="40704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97ABA1-0D63-4B5F-AB0E-F8810F89DCAE}"/>
              </a:ext>
            </a:extLst>
          </p:cNvPr>
          <p:cNvSpPr txBox="1"/>
          <p:nvPr/>
        </p:nvSpPr>
        <p:spPr>
          <a:xfrm>
            <a:off x="6797040" y="5882640"/>
            <a:ext cx="470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보라</a:t>
            </a:r>
            <a:r>
              <a:rPr lang="en-US" altLang="ko-KR" dirty="0"/>
              <a:t>: Document</a:t>
            </a:r>
          </a:p>
          <a:p>
            <a:r>
              <a:rPr lang="ko-KR" altLang="en-US" dirty="0"/>
              <a:t>초록</a:t>
            </a:r>
            <a:r>
              <a:rPr lang="en-US" altLang="ko-KR" dirty="0"/>
              <a:t>: 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90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Dimension Reduction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2326F-C63C-403F-9BEE-7271AFD96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3" t="36407" r="5280" b="20681"/>
          <a:stretch/>
        </p:blipFill>
        <p:spPr>
          <a:xfrm>
            <a:off x="1657349" y="2844065"/>
            <a:ext cx="5292091" cy="3274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01731-821A-40AF-861D-436F5E55636A}"/>
              </a:ext>
            </a:extLst>
          </p:cNvPr>
          <p:cNvSpPr txBox="1"/>
          <p:nvPr/>
        </p:nvSpPr>
        <p:spPr>
          <a:xfrm>
            <a:off x="1920240" y="1715463"/>
            <a:ext cx="8770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차원이 높은 벡터</a:t>
            </a:r>
            <a:r>
              <a:rPr lang="ko-KR" altLang="en-US" dirty="0"/>
              <a:t>는 정보가 드문드문</a:t>
            </a:r>
            <a:r>
              <a:rPr lang="en-US" altLang="ko-KR" dirty="0"/>
              <a:t>(sparse) </a:t>
            </a:r>
            <a:r>
              <a:rPr lang="ko-KR" altLang="en-US" dirty="0"/>
              <a:t>나타남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1. </a:t>
            </a:r>
            <a:r>
              <a:rPr lang="ko-KR" altLang="en-US" dirty="0"/>
              <a:t>군집분석을 해야 하는데 밀집 지역을 찾는데 문제 있을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</a:t>
            </a:r>
            <a:r>
              <a:rPr lang="en-US" altLang="ko-KR" dirty="0"/>
              <a:t>2. Computational Cost </a:t>
            </a:r>
            <a:r>
              <a:rPr lang="ko-KR" altLang="en-US" dirty="0"/>
              <a:t>높음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UMAP</a:t>
            </a:r>
            <a:r>
              <a:rPr lang="ko-KR" altLang="en-US" b="1" dirty="0"/>
              <a:t>을 활용한 </a:t>
            </a:r>
            <a:r>
              <a:rPr lang="en-US" altLang="ko-KR" b="1" dirty="0"/>
              <a:t>Dimension Reduction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563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F0866C9-6A4E-4C8F-B059-78ECB1D5469E}"/>
              </a:ext>
            </a:extLst>
          </p:cNvPr>
          <p:cNvSpPr/>
          <p:nvPr/>
        </p:nvSpPr>
        <p:spPr>
          <a:xfrm>
            <a:off x="304800" y="159283"/>
            <a:ext cx="11382375" cy="6453894"/>
          </a:xfrm>
          <a:prstGeom prst="frame">
            <a:avLst>
              <a:gd name="adj1" fmla="val 841"/>
            </a:avLst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A3CDC-BD7F-4004-AEF6-0C1B2D232913}"/>
              </a:ext>
            </a:extLst>
          </p:cNvPr>
          <p:cNvSpPr txBox="1"/>
          <p:nvPr/>
        </p:nvSpPr>
        <p:spPr>
          <a:xfrm>
            <a:off x="2066925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III. Model Description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48DC8C-70F7-4BC7-9130-98E91B23A7F1}"/>
              </a:ext>
            </a:extLst>
          </p:cNvPr>
          <p:cNvCxnSpPr>
            <a:cxnSpLocks/>
          </p:cNvCxnSpPr>
          <p:nvPr/>
        </p:nvCxnSpPr>
        <p:spPr>
          <a:xfrm>
            <a:off x="1596963" y="979964"/>
            <a:ext cx="8942450" cy="0"/>
          </a:xfrm>
          <a:prstGeom prst="line">
            <a:avLst/>
          </a:prstGeom>
          <a:ln w="444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3D6FCF-6573-41CF-8454-1AF5DE41E1B4}"/>
              </a:ext>
            </a:extLst>
          </p:cNvPr>
          <p:cNvSpPr txBox="1"/>
          <p:nvPr/>
        </p:nvSpPr>
        <p:spPr>
          <a:xfrm>
            <a:off x="2066925" y="125097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Clustering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01731-821A-40AF-861D-436F5E55636A}"/>
              </a:ext>
            </a:extLst>
          </p:cNvPr>
          <p:cNvSpPr txBox="1"/>
          <p:nvPr/>
        </p:nvSpPr>
        <p:spPr>
          <a:xfrm>
            <a:off x="1920240" y="1715463"/>
            <a:ext cx="87706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HDBSCAN</a:t>
            </a:r>
            <a:r>
              <a:rPr lang="ko-KR" altLang="en-US" dirty="0"/>
              <a:t>이라는 </a:t>
            </a:r>
            <a:r>
              <a:rPr lang="en-US" altLang="ko-KR" dirty="0"/>
              <a:t>Clustering </a:t>
            </a:r>
            <a:r>
              <a:rPr lang="ko-KR" altLang="en-US" dirty="0"/>
              <a:t>기법으로 군집화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301225-1582-4164-97FA-3D0B6E67A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82" t="40008" r="5819" b="22297"/>
          <a:stretch/>
        </p:blipFill>
        <p:spPr>
          <a:xfrm>
            <a:off x="2647950" y="2382712"/>
            <a:ext cx="4859426" cy="3122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65470-35BC-4BC3-85D0-587BF1FAFE1D}"/>
              </a:ext>
            </a:extLst>
          </p:cNvPr>
          <p:cNvSpPr txBox="1"/>
          <p:nvPr/>
        </p:nvSpPr>
        <p:spPr>
          <a:xfrm>
            <a:off x="3314700" y="5682648"/>
            <a:ext cx="512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색깔별로 칠해진 부분이 한 군집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빨강 점은 </a:t>
            </a:r>
            <a:r>
              <a:rPr lang="en-US" altLang="ko-KR" dirty="0"/>
              <a:t>Outlier. </a:t>
            </a:r>
          </a:p>
        </p:txBody>
      </p:sp>
    </p:spTree>
    <p:extLst>
      <p:ext uri="{BB962C8B-B14F-4D97-AF65-F5344CB8AC3E}">
        <p14:creationId xmlns:p14="http://schemas.microsoft.com/office/powerpoint/2010/main" val="85193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667</Words>
  <Application>Microsoft Office PowerPoint</Application>
  <PresentationFormat>와이드스크린</PresentationFormat>
  <Paragraphs>115</Paragraphs>
  <Slides>20</Slides>
  <Notes>6</Notes>
  <HiddenSlides>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NimbusRomNo9L-Regu</vt:lpstr>
      <vt:lpstr>궁서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Lindsay Graham</dc:creator>
  <cp:lastModifiedBy>Lindsay Graham</cp:lastModifiedBy>
  <cp:revision>187</cp:revision>
  <dcterms:created xsi:type="dcterms:W3CDTF">2021-05-12T12:55:09Z</dcterms:created>
  <dcterms:modified xsi:type="dcterms:W3CDTF">2022-02-22T15:58:30Z</dcterms:modified>
</cp:coreProperties>
</file>